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3"/>
  </p:notesMasterIdLst>
  <p:sldIdLst>
    <p:sldId id="313" r:id="rId2"/>
    <p:sldId id="257" r:id="rId3"/>
    <p:sldId id="258" r:id="rId4"/>
    <p:sldId id="291" r:id="rId5"/>
    <p:sldId id="292" r:id="rId6"/>
    <p:sldId id="294" r:id="rId7"/>
    <p:sldId id="263" r:id="rId8"/>
    <p:sldId id="259" r:id="rId9"/>
    <p:sldId id="284" r:id="rId10"/>
    <p:sldId id="285" r:id="rId11"/>
    <p:sldId id="287" r:id="rId12"/>
    <p:sldId id="296" r:id="rId13"/>
    <p:sldId id="314" r:id="rId14"/>
    <p:sldId id="277" r:id="rId15"/>
    <p:sldId id="264" r:id="rId16"/>
    <p:sldId id="265" r:id="rId17"/>
    <p:sldId id="297" r:id="rId18"/>
    <p:sldId id="278" r:id="rId19"/>
    <p:sldId id="279" r:id="rId20"/>
    <p:sldId id="280" r:id="rId21"/>
    <p:sldId id="281" r:id="rId22"/>
    <p:sldId id="282" r:id="rId23"/>
    <p:sldId id="298" r:id="rId24"/>
    <p:sldId id="299" r:id="rId25"/>
    <p:sldId id="283" r:id="rId26"/>
    <p:sldId id="288" r:id="rId27"/>
    <p:sldId id="289" r:id="rId28"/>
    <p:sldId id="270" r:id="rId29"/>
    <p:sldId id="301" r:id="rId30"/>
    <p:sldId id="302" r:id="rId31"/>
    <p:sldId id="303" r:id="rId32"/>
    <p:sldId id="305" r:id="rId33"/>
    <p:sldId id="273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27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3A"/>
    <a:srgbClr val="000F2E"/>
    <a:srgbClr val="00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12824438612081"/>
          <c:y val="5.5962379702537514E-2"/>
          <c:w val="0.84622247739865863"/>
          <c:h val="0.624063242094738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МКОУ Стрелковская СШ</c:v>
                </c:pt>
                <c:pt idx="1">
                  <c:v>МБОУ  Туринская   СШ</c:v>
                </c:pt>
                <c:pt idx="2">
                  <c:v>МКОУ  Тутончанская СШ           </c:v>
                </c:pt>
                <c:pt idx="3">
                  <c:v>МБОУ Байкитская СШ</c:v>
                </c:pt>
                <c:pt idx="4">
                  <c:v>МКОУ Ванаварская СШ</c:v>
                </c:pt>
                <c:pt idx="5">
                  <c:v>МКОУ  Туринская СШ-И</c:v>
                </c:pt>
                <c:pt idx="6">
                  <c:v>МКОУ Кислоканская  СШ</c:v>
                </c:pt>
                <c:pt idx="7">
                  <c:v>МКОУ Ессейская СШ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МКОУ Стрелковская СШ</c:v>
                </c:pt>
                <c:pt idx="1">
                  <c:v>МБОУ  Туринская   СШ</c:v>
                </c:pt>
                <c:pt idx="2">
                  <c:v>МКОУ  Тутончанская СШ           </c:v>
                </c:pt>
                <c:pt idx="3">
                  <c:v>МБОУ Байкитская СШ</c:v>
                </c:pt>
                <c:pt idx="4">
                  <c:v>МКОУ Ванаварская СШ</c:v>
                </c:pt>
                <c:pt idx="5">
                  <c:v>МКОУ  Туринская СШ-И</c:v>
                </c:pt>
                <c:pt idx="6">
                  <c:v>МКОУ Кислоканская  СШ</c:v>
                </c:pt>
                <c:pt idx="7">
                  <c:v>МКОУ Ессейская СШ</c:v>
                </c:pt>
              </c:strCache>
            </c:strRef>
          </c:cat>
          <c:val>
            <c:numRef>
              <c:f>Лист1!$C$2:$C$9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МКОУ Стрелковская СШ</c:v>
                </c:pt>
                <c:pt idx="1">
                  <c:v>МБОУ  Туринская   СШ</c:v>
                </c:pt>
                <c:pt idx="2">
                  <c:v>МКОУ  Тутончанская СШ           </c:v>
                </c:pt>
                <c:pt idx="3">
                  <c:v>МБОУ Байкитская СШ</c:v>
                </c:pt>
                <c:pt idx="4">
                  <c:v>МКОУ Ванаварская СШ</c:v>
                </c:pt>
                <c:pt idx="5">
                  <c:v>МКОУ  Туринская СШ-И</c:v>
                </c:pt>
                <c:pt idx="6">
                  <c:v>МКОУ Кислоканская  СШ</c:v>
                </c:pt>
                <c:pt idx="7">
                  <c:v>МКОУ Ессейская СШ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73</c:v>
                </c:pt>
                <c:pt idx="1">
                  <c:v>64</c:v>
                </c:pt>
                <c:pt idx="2">
                  <c:v>61.6</c:v>
                </c:pt>
                <c:pt idx="3">
                  <c:v>61</c:v>
                </c:pt>
                <c:pt idx="4">
                  <c:v>60</c:v>
                </c:pt>
                <c:pt idx="5">
                  <c:v>53</c:v>
                </c:pt>
                <c:pt idx="6">
                  <c:v>45</c:v>
                </c:pt>
                <c:pt idx="7">
                  <c:v>41.3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721984"/>
        <c:axId val="185723520"/>
        <c:axId val="0"/>
      </c:bar3DChart>
      <c:catAx>
        <c:axId val="185721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85723520"/>
        <c:crosses val="autoZero"/>
        <c:auto val="1"/>
        <c:lblAlgn val="ctr"/>
        <c:lblOffset val="100"/>
        <c:noMultiLvlLbl val="0"/>
      </c:catAx>
      <c:valAx>
        <c:axId val="18572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721984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9985072178477754"/>
          <c:y val="0.48793057117860955"/>
          <c:w val="7.9734496336917107E-2"/>
          <c:h val="6.2416358008921625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01435511787905"/>
          <c:y val="2.8311204801310941E-2"/>
          <c:w val="0.76191379496498235"/>
          <c:h val="0.624168770018989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МКОУ Ванаварская СШ</c:v>
                </c:pt>
                <c:pt idx="1">
                  <c:v>МБОУ Байкитская СШ</c:v>
                </c:pt>
                <c:pt idx="2">
                  <c:v>МКОУ Ессейская СШ</c:v>
                </c:pt>
                <c:pt idx="3">
                  <c:v>МБОУ  Туринская СШ</c:v>
                </c:pt>
                <c:pt idx="4">
                  <c:v>МКОУ  Тутончанская  СШ</c:v>
                </c:pt>
                <c:pt idx="5">
                  <c:v>МКОУ Кислоканская  СШ</c:v>
                </c:pt>
                <c:pt idx="6">
                  <c:v>МКОУ Туринская  СШ-И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МКОУ Ванаварская СШ</c:v>
                </c:pt>
                <c:pt idx="1">
                  <c:v>МБОУ Байкитская СШ</c:v>
                </c:pt>
                <c:pt idx="2">
                  <c:v>МКОУ Ессейская СШ</c:v>
                </c:pt>
                <c:pt idx="3">
                  <c:v>МБОУ  Туринская СШ</c:v>
                </c:pt>
                <c:pt idx="4">
                  <c:v>МКОУ  Тутончанская  СШ</c:v>
                </c:pt>
                <c:pt idx="5">
                  <c:v>МКОУ Кислоканская  СШ</c:v>
                </c:pt>
                <c:pt idx="6">
                  <c:v>МКОУ Туринская  СШ-И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МКОУ Ванаварская СШ</c:v>
                </c:pt>
                <c:pt idx="1">
                  <c:v>МБОУ Байкитская СШ</c:v>
                </c:pt>
                <c:pt idx="2">
                  <c:v>МКОУ Ессейская СШ</c:v>
                </c:pt>
                <c:pt idx="3">
                  <c:v>МБОУ  Туринская СШ</c:v>
                </c:pt>
                <c:pt idx="4">
                  <c:v>МКОУ  Тутончанская  СШ</c:v>
                </c:pt>
                <c:pt idx="5">
                  <c:v>МКОУ Кислоканская  СШ</c:v>
                </c:pt>
                <c:pt idx="6">
                  <c:v>МКОУ Туринская  СШ-И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57</c:v>
                </c:pt>
                <c:pt idx="1">
                  <c:v>53</c:v>
                </c:pt>
                <c:pt idx="2">
                  <c:v>50</c:v>
                </c:pt>
                <c:pt idx="3">
                  <c:v>48</c:v>
                </c:pt>
                <c:pt idx="4">
                  <c:v>47.5</c:v>
                </c:pt>
                <c:pt idx="5">
                  <c:v>45</c:v>
                </c:pt>
                <c:pt idx="6">
                  <c:v>38.6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146496"/>
        <c:axId val="199160576"/>
        <c:axId val="0"/>
      </c:bar3DChart>
      <c:catAx>
        <c:axId val="199146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99160576"/>
        <c:crosses val="autoZero"/>
        <c:auto val="1"/>
        <c:lblAlgn val="ctr"/>
        <c:lblOffset val="100"/>
        <c:noMultiLvlLbl val="0"/>
      </c:catAx>
      <c:valAx>
        <c:axId val="199160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14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24820675512558"/>
          <c:y val="0.46840789572875136"/>
          <c:w val="0.13033052772521667"/>
          <c:h val="6.318393341466112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40757752503159"/>
          <c:y val="1.8429926206937251E-2"/>
          <c:w val="0.84622247739865863"/>
          <c:h val="0.624063242094738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МКОУ Стрелковская СШ</c:v>
                </c:pt>
                <c:pt idx="1">
                  <c:v>МБОУ Байкитская  СШ</c:v>
                </c:pt>
                <c:pt idx="2">
                  <c:v>МБОУ  Туринская СШ</c:v>
                </c:pt>
                <c:pt idx="3">
                  <c:v>МКОУ Ванаварская СШ</c:v>
                </c:pt>
                <c:pt idx="4">
                  <c:v>МКОУ Тутончанская  СШ</c:v>
                </c:pt>
                <c:pt idx="5">
                  <c:v>МКОУ Туринская  СШ-И</c:v>
                </c:pt>
                <c:pt idx="6">
                  <c:v>МКОУ  Ессейская СШ</c:v>
                </c:pt>
                <c:pt idx="7">
                  <c:v>МКОУ Кислоканская СШ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МКОУ Стрелковская СШ</c:v>
                </c:pt>
                <c:pt idx="1">
                  <c:v>МБОУ Байкитская  СШ</c:v>
                </c:pt>
                <c:pt idx="2">
                  <c:v>МБОУ  Туринская СШ</c:v>
                </c:pt>
                <c:pt idx="3">
                  <c:v>МКОУ Ванаварская СШ</c:v>
                </c:pt>
                <c:pt idx="4">
                  <c:v>МКОУ Тутончанская  СШ</c:v>
                </c:pt>
                <c:pt idx="5">
                  <c:v>МКОУ Туринская  СШ-И</c:v>
                </c:pt>
                <c:pt idx="6">
                  <c:v>МКОУ  Ессейская СШ</c:v>
                </c:pt>
                <c:pt idx="7">
                  <c:v>МКОУ Кислоканская СШ</c:v>
                </c:pt>
              </c:strCache>
            </c:strRef>
          </c:cat>
          <c:val>
            <c:numRef>
              <c:f>Лист1!$C$2:$C$9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МКОУ Стрелковская СШ</c:v>
                </c:pt>
                <c:pt idx="1">
                  <c:v>МБОУ Байкитская  СШ</c:v>
                </c:pt>
                <c:pt idx="2">
                  <c:v>МБОУ  Туринская СШ</c:v>
                </c:pt>
                <c:pt idx="3">
                  <c:v>МКОУ Ванаварская СШ</c:v>
                </c:pt>
                <c:pt idx="4">
                  <c:v>МКОУ Тутончанская  СШ</c:v>
                </c:pt>
                <c:pt idx="5">
                  <c:v>МКОУ Туринская  СШ-И</c:v>
                </c:pt>
                <c:pt idx="6">
                  <c:v>МКОУ  Ессейская СШ</c:v>
                </c:pt>
                <c:pt idx="7">
                  <c:v>МКОУ Кислоканская СШ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5</c:v>
                </c:pt>
                <c:pt idx="1">
                  <c:v>4.5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3.4</c:v>
                </c:pt>
                <c:pt idx="6">
                  <c:v>3.2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620480"/>
        <c:axId val="201626368"/>
        <c:axId val="0"/>
      </c:bar3DChart>
      <c:catAx>
        <c:axId val="201620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1626368"/>
        <c:crosses val="autoZero"/>
        <c:auto val="1"/>
        <c:lblAlgn val="ctr"/>
        <c:lblOffset val="100"/>
        <c:noMultiLvlLbl val="0"/>
      </c:catAx>
      <c:valAx>
        <c:axId val="20162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620480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9985072178477687"/>
          <c:y val="0.48793057117860911"/>
          <c:w val="8.6260389326334203E-2"/>
          <c:h val="7.1757592800899883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Эвенкийский район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Русский язык</c:v>
                </c:pt>
                <c:pt idx="1">
                  <c:v>Математика базовая</c:v>
                </c:pt>
                <c:pt idx="2">
                  <c:v>Математика проф.</c:v>
                </c:pt>
                <c:pt idx="3">
                  <c:v>Физика</c:v>
                </c:pt>
                <c:pt idx="4">
                  <c:v>Химия</c:v>
                </c:pt>
                <c:pt idx="5">
                  <c:v>Информатики и ИКТ</c:v>
                </c:pt>
                <c:pt idx="6">
                  <c:v>Биология</c:v>
                </c:pt>
                <c:pt idx="7">
                  <c:v>История</c:v>
                </c:pt>
                <c:pt idx="8">
                  <c:v>География</c:v>
                </c:pt>
                <c:pt idx="9">
                  <c:v>Английский язык</c:v>
                </c:pt>
                <c:pt idx="10">
                  <c:v>Обществознание</c:v>
                </c:pt>
                <c:pt idx="11">
                  <c:v>Литература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59.260000000000012</c:v>
                </c:pt>
                <c:pt idx="1">
                  <c:v>3.9699999999999998</c:v>
                </c:pt>
                <c:pt idx="2">
                  <c:v>49.190000000000012</c:v>
                </c:pt>
                <c:pt idx="3">
                  <c:v>54.33</c:v>
                </c:pt>
                <c:pt idx="4">
                  <c:v>38</c:v>
                </c:pt>
                <c:pt idx="5">
                  <c:v>61.42</c:v>
                </c:pt>
                <c:pt idx="6">
                  <c:v>39.07</c:v>
                </c:pt>
                <c:pt idx="7">
                  <c:v>48.42</c:v>
                </c:pt>
                <c:pt idx="8">
                  <c:v>38.44</c:v>
                </c:pt>
                <c:pt idx="9">
                  <c:v>65.8</c:v>
                </c:pt>
                <c:pt idx="10">
                  <c:v>43.13</c:v>
                </c:pt>
                <c:pt idx="11">
                  <c:v>50.5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Красноярский край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Русский язык</c:v>
                </c:pt>
                <c:pt idx="1">
                  <c:v>Математика базовая</c:v>
                </c:pt>
                <c:pt idx="2">
                  <c:v>Математика проф.</c:v>
                </c:pt>
                <c:pt idx="3">
                  <c:v>Физика</c:v>
                </c:pt>
                <c:pt idx="4">
                  <c:v>Химия</c:v>
                </c:pt>
                <c:pt idx="5">
                  <c:v>Информатики и ИКТ</c:v>
                </c:pt>
                <c:pt idx="6">
                  <c:v>Биология</c:v>
                </c:pt>
                <c:pt idx="7">
                  <c:v>История</c:v>
                </c:pt>
                <c:pt idx="8">
                  <c:v>География</c:v>
                </c:pt>
                <c:pt idx="9">
                  <c:v>Английский язык</c:v>
                </c:pt>
                <c:pt idx="10">
                  <c:v>Обществознание</c:v>
                </c:pt>
                <c:pt idx="11">
                  <c:v>Литература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66.27</c:v>
                </c:pt>
                <c:pt idx="1">
                  <c:v>4.01</c:v>
                </c:pt>
                <c:pt idx="2">
                  <c:v>54.65</c:v>
                </c:pt>
                <c:pt idx="3">
                  <c:v>51.54</c:v>
                </c:pt>
                <c:pt idx="4">
                  <c:v>56.2</c:v>
                </c:pt>
                <c:pt idx="5">
                  <c:v>59.74</c:v>
                </c:pt>
                <c:pt idx="6">
                  <c:v>57.7</c:v>
                </c:pt>
                <c:pt idx="7">
                  <c:v>54.09</c:v>
                </c:pt>
                <c:pt idx="8">
                  <c:v>54.290000000000013</c:v>
                </c:pt>
                <c:pt idx="9">
                  <c:v>70.73</c:v>
                </c:pt>
                <c:pt idx="10">
                  <c:v>52.160000000000011</c:v>
                </c:pt>
                <c:pt idx="11">
                  <c:v>63.18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01681536"/>
        <c:axId val="201683328"/>
        <c:axId val="201624192"/>
      </c:bar3DChart>
      <c:catAx>
        <c:axId val="201681536"/>
        <c:scaling>
          <c:orientation val="maxMin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1683328"/>
        <c:crosses val="autoZero"/>
        <c:auto val="1"/>
        <c:lblAlgn val="ctr"/>
        <c:lblOffset val="100"/>
        <c:noMultiLvlLbl val="0"/>
      </c:catAx>
      <c:valAx>
        <c:axId val="201683328"/>
        <c:scaling>
          <c:orientation val="minMax"/>
        </c:scaling>
        <c:delete val="0"/>
        <c:axPos val="r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01681536"/>
        <c:crosses val="autoZero"/>
        <c:crossBetween val="between"/>
      </c:valAx>
      <c:serAx>
        <c:axId val="201624192"/>
        <c:scaling>
          <c:orientation val="minMax"/>
        </c:scaling>
        <c:delete val="1"/>
        <c:axPos val="b"/>
        <c:majorTickMark val="out"/>
        <c:minorTickMark val="none"/>
        <c:tickLblPos val="none"/>
        <c:crossAx val="201683328"/>
        <c:crosses val="autoZero"/>
      </c:ser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2014/2015 уч.год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МКОУ ВСШ</c:v>
                </c:pt>
                <c:pt idx="1">
                  <c:v>МБОУ БСШ</c:v>
                </c:pt>
                <c:pt idx="2">
                  <c:v>МБОУ ТСШ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2015/2016 уч.год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МКОУ ВСШ</c:v>
                </c:pt>
                <c:pt idx="1">
                  <c:v>МБОУ БСШ</c:v>
                </c:pt>
                <c:pt idx="2">
                  <c:v>МБОУ ТСШ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2016/2017 уч.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МКОУ ВСШ</c:v>
                </c:pt>
                <c:pt idx="1">
                  <c:v>МБОУ БСШ</c:v>
                </c:pt>
                <c:pt idx="2">
                  <c:v>МБОУ ТСШ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2017/2018 уч.год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МКОУ ВСШ</c:v>
                </c:pt>
                <c:pt idx="1">
                  <c:v>МБОУ БСШ</c:v>
                </c:pt>
                <c:pt idx="2">
                  <c:v>МБОУ ТСШ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2018/2019уч.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МКОУ ВСШ</c:v>
                </c:pt>
                <c:pt idx="1">
                  <c:v>МБОУ БСШ</c:v>
                </c:pt>
                <c:pt idx="2">
                  <c:v>МБОУ ТСШ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760768"/>
        <c:axId val="201762304"/>
      </c:barChart>
      <c:catAx>
        <c:axId val="201760768"/>
        <c:scaling>
          <c:orientation val="minMax"/>
        </c:scaling>
        <c:delete val="0"/>
        <c:axPos val="b"/>
        <c:majorTickMark val="out"/>
        <c:minorTickMark val="none"/>
        <c:tickLblPos val="nextTo"/>
        <c:crossAx val="201762304"/>
        <c:crosses val="autoZero"/>
        <c:auto val="1"/>
        <c:lblAlgn val="ctr"/>
        <c:lblOffset val="100"/>
        <c:noMultiLvlLbl val="0"/>
      </c:catAx>
      <c:valAx>
        <c:axId val="20176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7607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E3E61-92ED-4152-A6A6-0A02E6D5B5D4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DD1C8-8CCB-4DA3-AAD5-A730941EF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9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D1C8-8CCB-4DA3-AAD5-A730941EFAD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99592" y="836712"/>
            <a:ext cx="7229475" cy="5340350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600" b="1" dirty="0" smtClean="0"/>
              <a:t>Национальные проекты в сфере образования: от идей к реализации на территории Эвенкии</a:t>
            </a:r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             Шаповалова Ольга Степановна,</a:t>
            </a:r>
          </a:p>
          <a:p>
            <a:pPr algn="ctr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руководитель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Управления образования</a:t>
            </a:r>
          </a:p>
          <a:p>
            <a:pPr algn="ctr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Администрации ЭМР</a:t>
            </a:r>
          </a:p>
          <a:p>
            <a:pPr algn="r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0287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4664"/>
            <a:ext cx="21907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Герб Эвенк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8640"/>
            <a:ext cx="714375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87758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Модели предоставления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Группы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направленности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Группы для  детей с ограниченными возможностями здоровья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поселке Тура функционируют 5 групп компенсирующей и 4 группы комбинированной направленности,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Байките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Ванаваре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планируется открыть данные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группы этом учебном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Дети с ОВЗ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44695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 2019/20 учебном году в образовательных организациях района будут обучаться  28 детей – инвалидов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6 детей -  обучение на дому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На 38% увеличилось количество детей, обучающихся инклюзивно 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 адаптированным программам буду обучаться 109 учащихся (в 2018/19 обучались 75):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АОП для детей с задержкой психического развития – 34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АОП для детей с нарушение интеллекта – 48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Отмечается тенденция роста детей имеющих  нарушения речи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 МБОУ «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Байкитская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средняя школа» открыт один класс-комплект для обучающихся с нарушением интеллекта, в котором будут обучаться  6  детей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042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ыпускная работа\Ольге Степановне для  доклада\Фото\Обсуждение-с-участием-Главы-администрации-п.-СуриндаТатьяны-Аркадьевны-Савватеев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424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93991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Всероссийские проверочные работы -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форма внешней оценки качества образования. Для оценки работы образовательной организации, выявления  пробелов  в знании обучающихся. Результаты ВПР, школы анализируют и корректируют рабочие программы, планируют повышение квалификации учителей</a:t>
            </a:r>
            <a:endParaRPr lang="ru-RU" sz="2400" dirty="0"/>
          </a:p>
        </p:txBody>
      </p:sp>
      <p:pic>
        <p:nvPicPr>
          <p:cNvPr id="4" name="Содержимое 3" descr="C:\Users\zalega\Desktop\Августовский педсовет 2015\Рисунки\Чужие\0_68a8e_439713a4_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312510"/>
            <a:ext cx="5357834" cy="39025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t="5030" r="1211" b="5272"/>
          <a:stretch/>
        </p:blipFill>
        <p:spPr bwMode="auto">
          <a:xfrm>
            <a:off x="110836" y="858981"/>
            <a:ext cx="8922328" cy="512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3316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 b="5273"/>
          <a:stretch/>
        </p:blipFill>
        <p:spPr bwMode="auto">
          <a:xfrm>
            <a:off x="0" y="872836"/>
            <a:ext cx="9144000" cy="511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3316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 r="2576" b="5516"/>
          <a:stretch/>
        </p:blipFill>
        <p:spPr bwMode="auto">
          <a:xfrm>
            <a:off x="0" y="812366"/>
            <a:ext cx="9144000" cy="52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6509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0826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государственная итоговая аттестация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ГИА - 9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329642" cy="514351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 итогам основного периода из 196 участников получили  аттестат </a:t>
            </a: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177 учащихся (90,3%),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это на 8,4% больше, чем в 2018 году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Неудовлетворительные результаты получили </a:t>
            </a: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19 учащихся (9,7%)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  Им предстоит пройти пересдачу в дополнительный (сентябрьский) период. В прошлом учебном году таких учащихся было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39!</a:t>
            </a:r>
          </a:p>
          <a:p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Качество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выполнения экзаменационных работ по разным предметам </a:t>
            </a: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нестабильно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и в целом по району фиксируется уменьшение числа выпускников, получивших наиболее высокие тестовые баллы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РУССКИЙ ЯЗЫК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571479"/>
            <a:ext cx="778674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государственная итоговая аттестация</a:t>
            </a:r>
            <a:r>
              <a:rPr lang="ru-RU" sz="28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ЕГЭ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9" b="8970"/>
          <a:stretch/>
        </p:blipFill>
        <p:spPr bwMode="auto">
          <a:xfrm>
            <a:off x="219685" y="893619"/>
            <a:ext cx="8710033" cy="474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2596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b="1" dirty="0" smtClean="0"/>
              <a:t> РУССКИЙ ЯЗЫК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u="sng" dirty="0" smtClean="0">
                <a:latin typeface="Times New Roman" pitchFamily="18" charset="0"/>
                <a:cs typeface="Times New Roman" pitchFamily="18" charset="0"/>
              </a:rPr>
              <a:t>  4 выпускников трех школ показали высокий уровень подготовки по русскому языку: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МБОУ Туринская СШ - учитель Карпова Анна Михайловна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Сусликова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Ксения Андреевна- 91 баллов,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Таныгин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Кирилл Евгеньевич -96 баллов,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МБОУ 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Байкитская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СШ-  учитель Наумова Наталья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Шахидовна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Павлова Татьяна Дмитриевна- 89 баллов.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Тутончанская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СШ – Шилова Надежда Романовна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Шилова Мария Павловна- 89 баллов.</a:t>
            </a:r>
          </a:p>
          <a:p>
            <a:pPr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u="sng" dirty="0" smtClean="0">
                <a:latin typeface="Times New Roman" pitchFamily="18" charset="0"/>
                <a:cs typeface="Times New Roman" pitchFamily="18" charset="0"/>
              </a:rPr>
              <a:t>В основной период с экзаменом не справились 2 чел./1,76% от общего числа: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МБОУ Туринская СШ- 1 выпускник  12 класса (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очно-заочное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обучение);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МКОУ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Ессейская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СШ-1 выпускник  12 класса (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очно-заочное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обучение).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МАТЕМАТИКА ПРОФИЛЬНАЯ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643050"/>
          <a:ext cx="835824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1532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 МАТЕМАТИКА БАЗОВАЯ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472518" cy="5038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9" r="1666" b="5273"/>
          <a:stretch/>
        </p:blipFill>
        <p:spPr bwMode="auto">
          <a:xfrm>
            <a:off x="0" y="858982"/>
            <a:ext cx="8991600" cy="512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3316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 b="8667"/>
          <a:stretch/>
        </p:blipFill>
        <p:spPr bwMode="auto">
          <a:xfrm>
            <a:off x="0" y="872836"/>
            <a:ext cx="9144000" cy="491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3316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b="1" dirty="0" smtClean="0"/>
              <a:t>Средний тестовый балл по району и краю в 2019г.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Всероссийская олимпиада школьников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итогам  муниципального этапа лучшие показатели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МБОУ «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Байкитская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средняя  школа» - 9 победителей,4 призёров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МКОУ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Ванаварская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средняя школа»-4 победителей,6 призёров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МБОУ « Туринская   средняя школа» - 1 победитель,  7призёров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Кольчурина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Виктор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ия ученица 10 класса МКОУ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Ванаварская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средняя школа» была приглашена принять участие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регинальном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этапе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ВОШ  по немецкому (наставник - Ворошилова Тамара Гавриловна)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Количество участников регионального этапа ВОШ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5516" r="2424" b="5273"/>
          <a:stretch/>
        </p:blipFill>
        <p:spPr bwMode="auto">
          <a:xfrm>
            <a:off x="0" y="732692"/>
            <a:ext cx="9144000" cy="539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3316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79704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аучно-практическая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конференции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«Интеллектуальный потенциал Эвенкии».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14554"/>
            <a:ext cx="8115328" cy="3911609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Школы добившиеся лучших результатов: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Байкитская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школа» 8 работ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победителей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«Туринская средняя школа  интернат им. А.Н.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Немтушкина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 - 4 работы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победителя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5" b="5697"/>
          <a:stretch/>
        </p:blipFill>
        <p:spPr bwMode="auto">
          <a:xfrm>
            <a:off x="0" y="893618"/>
            <a:ext cx="9144000" cy="50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0386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3"/>
            <a:ext cx="8168208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Военно-спортивной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игры «Победа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Победитель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этапа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2019 году – команда МБОУ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Байкитская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средняя школа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заняла 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в краевом финале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военно-спортивной игры «Победа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Приняла  участие во всероссийском финале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военно-спортивной игра «Победа» в г.Москва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вошла в ТОП-30 команд со всей России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042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 b="5516"/>
          <a:stretch/>
        </p:blipFill>
        <p:spPr bwMode="auto">
          <a:xfrm>
            <a:off x="0" y="872836"/>
            <a:ext cx="9144000" cy="50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3316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43890" cy="106047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Задачи и ориентиры на 2019/2020 учебный год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829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Задачи обеспечения современной инфраструктуры образовательного процесса.</a:t>
            </a:r>
          </a:p>
          <a:p>
            <a:pPr lvl="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муниципалитетов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обеспечить функционирование новых структур как ресурса развития для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обеспечить формирование цифровой образовательной среды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муниципальном уровне и уровне образовательных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учреждений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 anchor="ctr">
            <a:normAutofit fontScale="90000"/>
          </a:bodyPr>
          <a:lstStyle/>
          <a:p>
            <a:pPr lvl="0"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содержанию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8403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работу муниципальных методических служб, муниципальных проектных групп по сопровождению в образовательных организациях деятельности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разработать на основе региональных муниципальные дорожные карты реализации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предметных концепций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продолжить работу по расширению спектра образовательных услуг (и предложению их новых форм) для детей дошкольного возраста и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продолжить муниципальную практику формирования и экспертизы эффективных педагогических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обеспечения роста профессионального мастерства педагогических и управленческих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кадров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создать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условия для профессионального развития педагогических кадров для освоения новых компетенций в области организации учебной, проектной и исследовательской деятельности, «навигации» в цифровой образовательной среде, формирующего оценивания	компетенций,	необходимых для формирования функциональной грамотности учащихся, используя региональные ресурсы и создавая муниципальные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уровне образовательной организации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и сопровождение индивидуальных программ профессионального развития педагогов, включая освоение новых профессиональных позиций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координатор образовательных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платформ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др.)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технологий наставничества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тьюторства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менторства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шефства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552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1"/>
            <a:ext cx="9144000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9" b="5273"/>
          <a:stretch/>
        </p:blipFill>
        <p:spPr bwMode="auto">
          <a:xfrm>
            <a:off x="0" y="858982"/>
            <a:ext cx="9144000" cy="512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3316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К</a:t>
            </a:r>
            <a:r>
              <a:rPr lang="ru-RU" b="1" dirty="0" smtClean="0"/>
              <a:t>ачественные изменения по трем стратегическим линиям: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обновление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содержания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обеспечение роста профессионального мастерства педагогических и управленческих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кадров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развертывание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современного инфраструктурного обеспечения образовательного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64399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 b="7212"/>
          <a:stretch/>
        </p:blipFill>
        <p:spPr bwMode="auto">
          <a:xfrm>
            <a:off x="0" y="872836"/>
            <a:ext cx="9144000" cy="500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36296" y="5589240"/>
            <a:ext cx="190770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146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5" r="1061" b="8424"/>
          <a:stretch/>
        </p:blipFill>
        <p:spPr bwMode="auto">
          <a:xfrm>
            <a:off x="242839" y="1000109"/>
            <a:ext cx="8804178" cy="47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8756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18 дошкольных и 7 начальных школ-детских садов - 1263  детей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очереди стоят от 0 до 1,5 года  - 149  детей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Все дети, которые стояли в  очереди и которым на 1 сентября исполнилось 1,5 года получили места в детские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Очередь в дошкольные организации для детей от 3 до 7 лет ликвидирована с 2015 года.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759</TotalTime>
  <Words>764</Words>
  <Application>Microsoft Office PowerPoint</Application>
  <PresentationFormat>Экран (4:3)</PresentationFormat>
  <Paragraphs>99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 Качественные изменения по трем стратегическим линиям:  </vt:lpstr>
      <vt:lpstr>Презентация PowerPoint</vt:lpstr>
      <vt:lpstr>Презентация PowerPoint</vt:lpstr>
      <vt:lpstr>Презентация PowerPoint</vt:lpstr>
      <vt:lpstr>Дошкольное образование</vt:lpstr>
      <vt:lpstr>Модели предоставления дошкольного образования </vt:lpstr>
      <vt:lpstr>Дети с ОВЗ</vt:lpstr>
      <vt:lpstr>Презентация PowerPoint</vt:lpstr>
      <vt:lpstr>Презентация PowerPoint</vt:lpstr>
      <vt:lpstr>Всероссийские проверочные работы -  форма внешней оценки качества образования. Для оценки работы образовательной организации, выявления  пробелов  в знании обучающихся. Результаты ВПР, школы анализируют и корректируют рабочие программы, планируют повышение квалификации учителей</vt:lpstr>
      <vt:lpstr>Презентация PowerPoint</vt:lpstr>
      <vt:lpstr>Презентация PowerPoint</vt:lpstr>
      <vt:lpstr>Презентация PowerPoint</vt:lpstr>
      <vt:lpstr>государственная итоговая аттестация. ГИА - 9</vt:lpstr>
      <vt:lpstr> РУССКИЙ ЯЗЫК</vt:lpstr>
      <vt:lpstr> РУССКИЙ ЯЗЫК</vt:lpstr>
      <vt:lpstr> МАТЕМАТИКА ПРОФИЛЬНАЯ </vt:lpstr>
      <vt:lpstr>      МАТЕМАТИКА БАЗОВАЯ</vt:lpstr>
      <vt:lpstr>Презентация PowerPoint</vt:lpstr>
      <vt:lpstr>Презентация PowerPoint</vt:lpstr>
      <vt:lpstr>Средний тестовый балл по району и краю в 2019г.</vt:lpstr>
      <vt:lpstr>   Всероссийская олимпиада школьников</vt:lpstr>
      <vt:lpstr>   Количество участников регионального этапа ВОШ</vt:lpstr>
      <vt:lpstr>Презентация PowerPoint</vt:lpstr>
      <vt:lpstr>Научно-практическая конференции «Интеллектуальный потенциал Эвенкии».</vt:lpstr>
      <vt:lpstr>Презентация PowerPoint</vt:lpstr>
      <vt:lpstr>Военно-спортивной игры «Победа» 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Задачи и ориентиры на 2019/2020 учебный год  </vt:lpstr>
      <vt:lpstr> Задачи по содержанию образования </vt:lpstr>
      <vt:lpstr> Задачи обеспечения роста профессионального мастерства педагогических и управленческих кадров </vt:lpstr>
      <vt:lpstr>На уровне образовательной организации -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1</cp:lastModifiedBy>
  <cp:revision>71</cp:revision>
  <dcterms:created xsi:type="dcterms:W3CDTF">2019-08-29T11:58:41Z</dcterms:created>
  <dcterms:modified xsi:type="dcterms:W3CDTF">2019-09-12T05:09:03Z</dcterms:modified>
</cp:coreProperties>
</file>